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0"/>
  </p:notesMasterIdLst>
  <p:sldIdLst>
    <p:sldId id="256" r:id="rId2"/>
    <p:sldId id="299" r:id="rId3"/>
    <p:sldId id="376" r:id="rId4"/>
    <p:sldId id="377" r:id="rId5"/>
    <p:sldId id="378" r:id="rId6"/>
    <p:sldId id="379" r:id="rId7"/>
    <p:sldId id="288" r:id="rId8"/>
    <p:sldId id="35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815" autoAdjust="0"/>
    <p:restoredTop sz="94624" autoAdjust="0"/>
  </p:normalViewPr>
  <p:slideViewPr>
    <p:cSldViewPr>
      <p:cViewPr>
        <p:scale>
          <a:sx n="90" d="100"/>
          <a:sy n="90" d="100"/>
        </p:scale>
        <p:origin x="-504" y="-3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6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№8</c:v>
                </c:pt>
                <c:pt idx="1">
                  <c:v>Лицей №12</c:v>
                </c:pt>
                <c:pt idx="2">
                  <c:v>СОШ №2</c:v>
                </c:pt>
                <c:pt idx="3">
                  <c:v>СОШ №4</c:v>
                </c:pt>
                <c:pt idx="4">
                  <c:v>СОШ №6</c:v>
                </c:pt>
                <c:pt idx="5">
                  <c:v>СОШ №10</c:v>
                </c:pt>
                <c:pt idx="6">
                  <c:v>Гимназия №11</c:v>
                </c:pt>
                <c:pt idx="7">
                  <c:v>ООШ №1</c:v>
                </c:pt>
                <c:pt idx="8">
                  <c:v>СОШ №3</c:v>
                </c:pt>
                <c:pt idx="9">
                  <c:v>СОШ №5</c:v>
                </c:pt>
                <c:pt idx="10">
                  <c:v>СОШ №7</c:v>
                </c:pt>
                <c:pt idx="11">
                  <c:v>СОШ №13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0.96</c:v>
                </c:pt>
                <c:pt idx="4">
                  <c:v>0.95</c:v>
                </c:pt>
                <c:pt idx="5">
                  <c:v>0.94</c:v>
                </c:pt>
                <c:pt idx="6">
                  <c:v>0.92</c:v>
                </c:pt>
                <c:pt idx="7">
                  <c:v>0.9</c:v>
                </c:pt>
                <c:pt idx="8">
                  <c:v>0.88</c:v>
                </c:pt>
                <c:pt idx="9">
                  <c:v>0.86</c:v>
                </c:pt>
                <c:pt idx="10">
                  <c:v>0.84</c:v>
                </c:pt>
                <c:pt idx="11">
                  <c:v>0.78</c:v>
                </c:pt>
              </c:numCache>
            </c:numRef>
          </c:val>
        </c:ser>
        <c:axId val="84793600"/>
        <c:axId val="46874624"/>
      </c:barChart>
      <c:catAx>
        <c:axId val="84793600"/>
        <c:scaling>
          <c:orientation val="minMax"/>
        </c:scaling>
        <c:axPos val="b"/>
        <c:tickLblPos val="nextTo"/>
        <c:crossAx val="46874624"/>
        <c:crosses val="autoZero"/>
        <c:auto val="1"/>
        <c:lblAlgn val="ctr"/>
        <c:lblOffset val="100"/>
      </c:catAx>
      <c:valAx>
        <c:axId val="46874624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479360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.35185185185186485"/>
                  <c:y val="-1.1224133123521584E-2"/>
                </c:manualLayout>
              </c:layout>
              <c:dLblPos val="outEnd"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delete val="1"/>
            </c:dLbl>
            <c:dLbl>
              <c:idx val="7"/>
              <c:layout/>
              <c:showVal val="1"/>
            </c:dLbl>
            <c:dLbl>
              <c:idx val="8"/>
              <c:delete val="1"/>
            </c:dLbl>
            <c:dLbl>
              <c:idx val="9"/>
              <c:layout/>
              <c:showVal val="1"/>
            </c:dLbl>
            <c:dLbl>
              <c:idx val="10"/>
              <c:layout/>
              <c:showVal val="1"/>
            </c:dLbl>
            <c:dLbl>
              <c:idx val="11"/>
              <c:layout/>
              <c:showVal val="1"/>
            </c:dLbl>
            <c:dLbl>
              <c:idx val="12"/>
              <c:layout/>
              <c:showVal val="1"/>
            </c:dLbl>
            <c:dLbl>
              <c:idx val="13"/>
              <c:layout/>
              <c:showVal val="1"/>
            </c:dLbl>
            <c:dLbl>
              <c:idx val="14"/>
              <c:layout/>
              <c:showVal val="1"/>
            </c:dLbl>
            <c:dLbl>
              <c:idx val="15"/>
              <c:layout/>
              <c:showVal val="1"/>
            </c:dLbl>
            <c:dLbl>
              <c:idx val="16"/>
              <c:layout/>
              <c:showVal val="1"/>
            </c:dLbl>
            <c:dLbl>
              <c:idx val="17"/>
              <c:showVal val="1"/>
            </c:dLbl>
            <c:dLbl>
              <c:idx val="18"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Лист1!$A$2:$A$18</c:f>
              <c:strCache>
                <c:ptCount val="17"/>
                <c:pt idx="0">
                  <c:v>Н – Чершелинская ООШ</c:v>
                </c:pt>
                <c:pt idx="1">
                  <c:v>Куакбашская ООШ</c:v>
                </c:pt>
                <c:pt idx="2">
                  <c:v>Сугушлинская ООШ</c:v>
                </c:pt>
                <c:pt idx="3">
                  <c:v>Керлигачская ООШ</c:v>
                </c:pt>
                <c:pt idx="4">
                  <c:v>Н.Серёжкинская ООШ</c:v>
                </c:pt>
                <c:pt idx="5">
                  <c:v>Подлесная ООШ</c:v>
                </c:pt>
                <c:pt idx="6">
                  <c:v>Ивановская ООШ</c:v>
                </c:pt>
                <c:pt idx="7">
                  <c:v>Тимяшевская СОШ</c:v>
                </c:pt>
                <c:pt idx="8">
                  <c:v>Ст-Письмянская ООШ</c:v>
                </c:pt>
                <c:pt idx="9">
                  <c:v>Урдалинская ООШ</c:v>
                </c:pt>
                <c:pt idx="10">
                  <c:v>СОШ им. Горького</c:v>
                </c:pt>
                <c:pt idx="11">
                  <c:v>Шугуровская СОШ</c:v>
                </c:pt>
                <c:pt idx="12">
                  <c:v>Ст – Иштерякская ООШ</c:v>
                </c:pt>
                <c:pt idx="13">
                  <c:v>Старо - Кувакская СОШ</c:v>
                </c:pt>
                <c:pt idx="14">
                  <c:v>Урмышлинская ООШ</c:v>
                </c:pt>
                <c:pt idx="15">
                  <c:v>Федотовская ООШ</c:v>
                </c:pt>
                <c:pt idx="16">
                  <c:v>Сарабикуловская ООШ</c:v>
                </c:pt>
              </c:strCache>
            </c:strRef>
          </c:cat>
          <c:val>
            <c:numRef>
              <c:f>Лист1!$B$2:$B$18</c:f>
              <c:numCache>
                <c:formatCode>0%</c:formatCode>
                <c:ptCount val="1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0.94</c:v>
                </c:pt>
                <c:pt idx="11">
                  <c:v>0.93</c:v>
                </c:pt>
                <c:pt idx="12">
                  <c:v>0.91</c:v>
                </c:pt>
                <c:pt idx="13">
                  <c:v>0.89</c:v>
                </c:pt>
                <c:pt idx="14">
                  <c:v>0.88</c:v>
                </c:pt>
                <c:pt idx="15">
                  <c:v>0.83</c:v>
                </c:pt>
                <c:pt idx="16">
                  <c:v>0.8</c:v>
                </c:pt>
              </c:numCache>
            </c:numRef>
          </c:val>
        </c:ser>
        <c:axId val="48190208"/>
        <c:axId val="48191744"/>
      </c:barChart>
      <c:catAx>
        <c:axId val="48190208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48191744"/>
        <c:crosses val="autoZero"/>
        <c:auto val="1"/>
        <c:lblAlgn val="ctr"/>
        <c:lblOffset val="100"/>
      </c:catAx>
      <c:valAx>
        <c:axId val="48191744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48190208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894491260487103E-2"/>
          <c:y val="3.2521815630338083E-2"/>
          <c:w val="0.93533311295216726"/>
          <c:h val="0.71363975336420216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№2</c:v>
                </c:pt>
                <c:pt idx="1">
                  <c:v>Лицей №12</c:v>
                </c:pt>
                <c:pt idx="2">
                  <c:v>СОШ №4</c:v>
                </c:pt>
                <c:pt idx="3">
                  <c:v>Гимназия №11</c:v>
                </c:pt>
                <c:pt idx="4">
                  <c:v>СОШ №10</c:v>
                </c:pt>
                <c:pt idx="5">
                  <c:v>СОШ №8</c:v>
                </c:pt>
                <c:pt idx="6">
                  <c:v>СОШ №7</c:v>
                </c:pt>
                <c:pt idx="7">
                  <c:v>СОШ №6</c:v>
                </c:pt>
                <c:pt idx="8">
                  <c:v>СОШ №5</c:v>
                </c:pt>
                <c:pt idx="9">
                  <c:v>СОШ №3</c:v>
                </c:pt>
                <c:pt idx="10">
                  <c:v>СОШ №13</c:v>
                </c:pt>
                <c:pt idx="11">
                  <c:v>ООШ №1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0.74</c:v>
                </c:pt>
                <c:pt idx="1">
                  <c:v>0.72</c:v>
                </c:pt>
                <c:pt idx="2">
                  <c:v>0.67</c:v>
                </c:pt>
                <c:pt idx="3">
                  <c:v>0.67</c:v>
                </c:pt>
                <c:pt idx="4">
                  <c:v>0.61</c:v>
                </c:pt>
                <c:pt idx="5">
                  <c:v>0.6</c:v>
                </c:pt>
                <c:pt idx="6">
                  <c:v>0.55000000000000004</c:v>
                </c:pt>
                <c:pt idx="7">
                  <c:v>0.54</c:v>
                </c:pt>
                <c:pt idx="8">
                  <c:v>0.52</c:v>
                </c:pt>
                <c:pt idx="9">
                  <c:v>0.5</c:v>
                </c:pt>
                <c:pt idx="10">
                  <c:v>0.39</c:v>
                </c:pt>
                <c:pt idx="11">
                  <c:v>0.3</c:v>
                </c:pt>
              </c:numCache>
            </c:numRef>
          </c:val>
        </c:ser>
        <c:axId val="90334336"/>
        <c:axId val="90335872"/>
      </c:barChart>
      <c:catAx>
        <c:axId val="9033433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90335872"/>
        <c:crosses val="autoZero"/>
        <c:auto val="1"/>
        <c:lblAlgn val="ctr"/>
        <c:lblOffset val="100"/>
      </c:catAx>
      <c:valAx>
        <c:axId val="90335872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90334336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7.9092257246974829E-2"/>
          <c:y val="0"/>
          <c:w val="0.8994864611847454"/>
          <c:h val="0.7212361644141525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1"/>
              <c:delete val="1"/>
            </c:dLbl>
            <c:dLbl>
              <c:idx val="3"/>
              <c:layout/>
              <c:showVal val="1"/>
            </c:dLbl>
            <c:dLbl>
              <c:idx val="5"/>
              <c:layout/>
              <c:showVal val="1"/>
            </c:dLbl>
            <c:dLbl>
              <c:idx val="7"/>
              <c:layout/>
              <c:showVal val="1"/>
            </c:dLbl>
            <c:dLbl>
              <c:idx val="9"/>
              <c:layout/>
              <c:showVal val="1"/>
            </c:dLbl>
            <c:dLbl>
              <c:idx val="11"/>
              <c:layout/>
              <c:showVal val="1"/>
            </c:dLbl>
            <c:dLbl>
              <c:idx val="13"/>
              <c:layout/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Лист1!$A$2:$A$18</c:f>
              <c:strCache>
                <c:ptCount val="17"/>
                <c:pt idx="0">
                  <c:v>Н.Серёжкинская ООШ</c:v>
                </c:pt>
                <c:pt idx="1">
                  <c:v>Н – Чершелинская ООШ</c:v>
                </c:pt>
                <c:pt idx="2">
                  <c:v>Ивановская ООШ</c:v>
                </c:pt>
                <c:pt idx="3">
                  <c:v>Шугуровская СОШ </c:v>
                </c:pt>
                <c:pt idx="4">
                  <c:v>Тимяшевская СОШ</c:v>
                </c:pt>
                <c:pt idx="5">
                  <c:v>Сарабикуловская ООШ</c:v>
                </c:pt>
                <c:pt idx="6">
                  <c:v>Куакбашская ООШ</c:v>
                </c:pt>
                <c:pt idx="7">
                  <c:v>СОШ им. Горького</c:v>
                </c:pt>
                <c:pt idx="8">
                  <c:v>Урмышлинская ООШ</c:v>
                </c:pt>
                <c:pt idx="9">
                  <c:v>Сугушлинская ООШ</c:v>
                </c:pt>
                <c:pt idx="10">
                  <c:v>Урдалинская ООШ</c:v>
                </c:pt>
                <c:pt idx="11">
                  <c:v>Подлесная ООШ</c:v>
                </c:pt>
                <c:pt idx="12">
                  <c:v>Керлигачская ООШ</c:v>
                </c:pt>
                <c:pt idx="13">
                  <c:v>Старо - Кувакская СОШ</c:v>
                </c:pt>
                <c:pt idx="14">
                  <c:v>Ст-Письмянская ООШ</c:v>
                </c:pt>
                <c:pt idx="15">
                  <c:v>Ст – Иштерякская ООШ</c:v>
                </c:pt>
                <c:pt idx="16">
                  <c:v>Федотовская ООШ</c:v>
                </c:pt>
              </c:strCache>
            </c:strRef>
          </c:cat>
          <c:val>
            <c:numRef>
              <c:f>Лист1!$B$2:$B$18</c:f>
              <c:numCache>
                <c:formatCode>0%</c:formatCode>
                <c:ptCount val="17"/>
                <c:pt idx="0">
                  <c:v>1</c:v>
                </c:pt>
                <c:pt idx="1">
                  <c:v>0.88</c:v>
                </c:pt>
                <c:pt idx="2">
                  <c:v>0.75</c:v>
                </c:pt>
                <c:pt idx="3">
                  <c:v>0.72</c:v>
                </c:pt>
                <c:pt idx="4">
                  <c:v>0.67</c:v>
                </c:pt>
                <c:pt idx="5">
                  <c:v>0.6</c:v>
                </c:pt>
                <c:pt idx="6">
                  <c:v>0.5</c:v>
                </c:pt>
                <c:pt idx="7">
                  <c:v>0.5</c:v>
                </c:pt>
                <c:pt idx="8">
                  <c:v>0.5</c:v>
                </c:pt>
                <c:pt idx="9">
                  <c:v>0.5</c:v>
                </c:pt>
                <c:pt idx="10">
                  <c:v>0.5</c:v>
                </c:pt>
                <c:pt idx="11">
                  <c:v>0.45</c:v>
                </c:pt>
                <c:pt idx="12">
                  <c:v>0.4</c:v>
                </c:pt>
                <c:pt idx="13">
                  <c:v>0.33</c:v>
                </c:pt>
                <c:pt idx="14">
                  <c:v>0.33</c:v>
                </c:pt>
                <c:pt idx="15">
                  <c:v>0.18</c:v>
                </c:pt>
                <c:pt idx="16">
                  <c:v>0.17</c:v>
                </c:pt>
              </c:numCache>
            </c:numRef>
          </c:val>
        </c:ser>
        <c:dLbls>
          <c:showVal val="1"/>
        </c:dLbls>
        <c:axId val="48210688"/>
        <c:axId val="48212224"/>
      </c:barChart>
      <c:catAx>
        <c:axId val="48210688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48212224"/>
        <c:crosses val="autoZero"/>
        <c:auto val="1"/>
        <c:lblAlgn val="ctr"/>
        <c:lblOffset val="100"/>
      </c:catAx>
      <c:valAx>
        <c:axId val="48212224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48210688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0.75438</cdr:x>
      <cdr:y>0</cdr:y>
    </cdr:from>
    <cdr:to>
      <cdr:x>0.97459</cdr:x>
      <cdr:y>0.07581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6362746" y="0"/>
          <a:ext cx="1857388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ЛМР </a:t>
          </a:r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–</a:t>
          </a:r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60</a:t>
          </a:r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DDCDD-1B47-4E7C-A5EE-E2E7F95CB9A6}" type="datetimeFigureOut">
              <a:rPr lang="ru-RU" smtClean="0"/>
              <a:pPr/>
              <a:t>25.12.2017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222C0A-A66C-4230-82CD-F639202474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25.12.2017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25.12.2017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25.12.2017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25.12.2017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25.12.2017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25.12.2017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25.12.2017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2D94FD8-3931-4E37-A4D3-6773E929C542}" type="datetimeFigureOut">
              <a:rPr lang="ru-RU" smtClean="0"/>
              <a:pPr/>
              <a:t>25.12.2017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928670"/>
            <a:ext cx="8072462" cy="4429156"/>
          </a:xfrm>
        </p:spPr>
        <p:txBody>
          <a:bodyPr>
            <a:normAutofit fontScale="90000"/>
          </a:bodyPr>
          <a:lstStyle/>
          <a:p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>Результаты проверочных  работ по русскому языку  учащихся </a:t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>6 классов за 2 четверть 2017-2018 учебного года </a:t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3438" y="4071942"/>
            <a:ext cx="4328485" cy="633541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285728"/>
            <a:ext cx="7498080" cy="48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Всего учащихся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777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721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(93%)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«5»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134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%)                                      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«4»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299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%)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«3»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238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32%)                                      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«2»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50 (7%)                   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(8,5%)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Успеваемость –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93%           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91,5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%                                           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Качество знаний –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60%       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59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%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Средняя оценка  -3,7             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3,7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Успеваемость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 flipV="1">
            <a:off x="1071538" y="1928802"/>
            <a:ext cx="7572428" cy="7143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7571553" y="2142273"/>
            <a:ext cx="73124" cy="7143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85852" y="1142984"/>
          <a:ext cx="7500990" cy="4014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563118" y="1714488"/>
            <a:ext cx="1407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60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09584" y="1142984"/>
          <a:ext cx="8434416" cy="4872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 flipV="1">
            <a:off x="714348" y="2857496"/>
            <a:ext cx="8429652" cy="6985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-642966"/>
            <a:ext cx="8576530" cy="206060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785794"/>
            <a:ext cx="7498080" cy="5014914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1.Результаты  проверочной   работы за 2 четверть по русскому языку в 6  классах считать удовлетворительными, </a:t>
            </a:r>
          </a:p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показатели успеваемости </a:t>
            </a:r>
          </a:p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недостаточными.</a:t>
            </a: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428604"/>
            <a:ext cx="8001056" cy="55007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 smtClean="0">
                <a:solidFill>
                  <a:srgbClr val="0070C0"/>
                </a:solidFill>
              </a:rPr>
              <a:t>. 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-  на заседаниях ШМО проанализировать результаты проверочных работ по русскому языку и  запланировать систему мер, направленных на улучшение и стабилизацию результатов учащихся  к концу 2017-2018 учебного года;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- с целью ликвидации пробелов в знаниях организовать работу с учащимися по индивидуальным планам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(срок: постоянно)</a:t>
            </a:r>
          </a:p>
          <a:p>
            <a:pPr marL="596646" indent="-514350">
              <a:buNone/>
            </a:pPr>
            <a:endParaRPr 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lnDef>
      <a:spPr>
        <a:ln w="25400">
          <a:solidFill>
            <a:srgbClr val="0070C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4235</TotalTime>
  <Words>180</Words>
  <Application>Microsoft Office PowerPoint</Application>
  <PresentationFormat>Экран (4:3)</PresentationFormat>
  <Paragraphs>55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Солнцестояние</vt:lpstr>
      <vt:lpstr>                                     Результаты проверочных  работ по русскому языку  учащихся  6 классов за 2 четверть 2017-2018 учебного года   </vt:lpstr>
      <vt:lpstr>             </vt:lpstr>
      <vt:lpstr>  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   Выводы:</vt:lpstr>
      <vt:lpstr>Слайд 8</vt:lpstr>
    </vt:vector>
  </TitlesOfParts>
  <Company>ИМЦ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диагностического тестирования по математике  за 1 полугодие  2012-2013 учебного года. </dc:title>
  <dc:creator>РС</dc:creator>
  <cp:lastModifiedBy>Admin</cp:lastModifiedBy>
  <cp:revision>587</cp:revision>
  <dcterms:created xsi:type="dcterms:W3CDTF">2012-12-17T07:09:56Z</dcterms:created>
  <dcterms:modified xsi:type="dcterms:W3CDTF">2017-12-25T13:33:30Z</dcterms:modified>
</cp:coreProperties>
</file>